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Titillium Web"/>
      <p:regular r:id="rId21"/>
      <p:bold r:id="rId22"/>
      <p:italic r:id="rId23"/>
      <p:boldItalic r:id="rId24"/>
    </p:embeddedFont>
    <p:embeddedFont>
      <p:font typeface="Titillium Web Light"/>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TitilliumWeb-bold.fntdata"/><Relationship Id="rId21" Type="http://schemas.openxmlformats.org/officeDocument/2006/relationships/font" Target="fonts/TitilliumWeb-regular.fntdata"/><Relationship Id="rId24" Type="http://schemas.openxmlformats.org/officeDocument/2006/relationships/font" Target="fonts/TitilliumWeb-boldItalic.fntdata"/><Relationship Id="rId23" Type="http://schemas.openxmlformats.org/officeDocument/2006/relationships/font" Target="fonts/TitilliumWeb-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TitilliumWebLight-bold.fntdata"/><Relationship Id="rId25" Type="http://schemas.openxmlformats.org/officeDocument/2006/relationships/font" Target="fonts/TitilliumWebLight-regular.fntdata"/><Relationship Id="rId28" Type="http://schemas.openxmlformats.org/officeDocument/2006/relationships/font" Target="fonts/TitilliumWebLight-boldItalic.fntdata"/><Relationship Id="rId27" Type="http://schemas.openxmlformats.org/officeDocument/2006/relationships/font" Target="fonts/TitilliumWebLigh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1515ebb68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1515ebb68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1515ebb68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1515ebb68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1515ebb6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1515ebb6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1515ebb6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1515ebb6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sz="1200">
                <a:solidFill>
                  <a:srgbClr val="666666"/>
                </a:solidFill>
                <a:highlight>
                  <a:srgbClr val="FFFFFF"/>
                </a:highlight>
                <a:latin typeface="Roboto"/>
                <a:ea typeface="Roboto"/>
                <a:cs typeface="Roboto"/>
                <a:sym typeface="Roboto"/>
              </a:rPr>
              <a:t>The development of robotic exoskeletons already began in the second half of the 20th century. Around 1965, General Electric (in the US) started to develop the Hardiman, a large full-body exoskeleton designed to augment the user’s strength to enable the lifting of heavy objects. The first exoskeletons for gait assistance were developed at the end of the 1960s at the Mihajlo Pupin Institute Serbia, and in the early 1970s at the University of Wisconsin-Madison in the US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1515ebb68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1515ebb68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 </a:t>
            </a:r>
            <a:r>
              <a:rPr lang="en" sz="1200">
                <a:solidFill>
                  <a:srgbClr val="666666"/>
                </a:solidFill>
                <a:highlight>
                  <a:srgbClr val="FFFFFF"/>
                </a:highlight>
                <a:latin typeface="Roboto"/>
                <a:ea typeface="Roboto"/>
                <a:cs typeface="Roboto"/>
                <a:sym typeface="Roboto"/>
              </a:rPr>
              <a:t>With the beginning of the 21st century, the first exoskeleton products made their way to the market and are accessible to an increasing number of users. One of the first applications was gait rehabilitation in stroke and spinal cord injured patients. An early example is the gait rehabilitation exoskeleton Lokomat that was released in 2001 and is used in hospitals and rehabilitation centers worldwide. In 2013, the company behind the Lokomat (Hocoma AG) announced the shipment of the 500th device.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1515ebb68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1515ebb68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1515ebb68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1515ebb68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slightly less incredible version of Iron Man's suit may enable U.S. soldiers to run faster, carry heavier weapons and leap over obstacles on the battlefield. And at the same time, it'll shield them from the effects of bullets and bombs. defense contractor Raytheon demonstrated the experimental XOS 2 -- essentially, a wearable robot guided by the human brain -- that can lift two to three times as much weight as an unassisted human, with no effort required by the user.  It's possible that someday people with spinal injuries or muscle-wasting diseases may get around as easily as fully-abled people do, thanks to full-body devices -- essentially, wearable robots -- that enable them to do what their own muscles and nerves can't. They can provide support and reduce fatigue. They even enable people in wheelchairs to stand up and walk again.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f6f75acba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f6f75acba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51-200- Weight</a:t>
            </a:r>
            <a:endParaRPr/>
          </a:p>
          <a:p>
            <a:pPr indent="0" lvl="0" marL="0" rtl="0" algn="l">
              <a:spcBef>
                <a:spcPts val="0"/>
              </a:spcBef>
              <a:spcAft>
                <a:spcPts val="0"/>
              </a:spcAft>
              <a:buNone/>
            </a:pPr>
            <a:r>
              <a:rPr lang="en"/>
              <a:t>0%-42%- speed</a:t>
            </a:r>
            <a:endParaRPr/>
          </a:p>
          <a:p>
            <a:pPr indent="0" lvl="0" marL="0" rtl="0" algn="l">
              <a:spcBef>
                <a:spcPts val="0"/>
              </a:spcBef>
              <a:spcAft>
                <a:spcPts val="0"/>
              </a:spcAft>
              <a:buNone/>
            </a:pPr>
            <a:r>
              <a:rPr lang="en"/>
              <a:t>3.2 min- 9.7 min- endurance</a:t>
            </a:r>
            <a:endParaRPr/>
          </a:p>
          <a:p>
            <a:pPr indent="0" lvl="0" marL="0" rtl="0" algn="l">
              <a:spcBef>
                <a:spcPts val="0"/>
              </a:spcBef>
              <a:spcAft>
                <a:spcPts val="0"/>
              </a:spcAft>
              <a:buNone/>
            </a:pPr>
            <a:r>
              <a:rPr lang="en"/>
              <a:t>0%-10% to 44%- injury prevention</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1515ebb68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1515ebb68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Workers using exoskeletons experience less fatigue, with the ability to complete more work than their bodies could typically handle due to the decreased strain on various body parts. Studies show that exoskeletons increase productivity from two to 27 times, depending on the task at hand, allowing operators to work 30 minutes or longer without requiring rest breaks. One of the main goals of robotic exoskeletons is to combat fatigue in the workplace. In 2019, the most common cause for workplace injuries was extreme fatigue and overexertion, with 20 percent of construction workers reporting severe pain. In fact, construction workers are 5x more likely to report poor health. Providing postural support that can follow the movements of the arms without misalignment or resistance can generate a 30 percent reduction in stress on the shoulder muscles. Perceived discomfort measures how hard a person feels he or she is working, used to measure the physical activity intensity level. Exoskeletons have been shown to reduce perceived discomfort in all body areas, including forearms, neck, shoulders, upper arm, upper back, legs and lower back.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1515ebb68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1515ebb68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Heavy and Bulky Exoskeletons tend to be bulky and some can be heavy. Although it helps a worker improve performance, it can be disadvantageous due to its weight. Speed Exoskeletons offer a range of varying speeds and most are characterized by a modest speed that is slightly greater than 0.2 m/sec, which may impede their general use. Handgrip Many spinal cord injury patients may not be able to use an exoskeleton due to the lack of appropriate hand grip. Pressure Injuries Around 70%-75% of persons with spinal cord injury experience pressure injuries during their lifetime with dramatic changes in their skin structures that are likely to break down with a minimal amount of shear. Powered exoskeletons are likely to have straps to help to maintain static and dynamic posture during standing and walking. With diminished sensation and impaired peripheral circulation, these straps are likely to cause excessive shear to the surrounding soft tissues and may lead to pressure injuries. Price The biggest drawback of exoskeletons is their prices. An exoskeleton can cost around $45,000, and that is why many people cannot afford them.</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 name="Google Shape;11;p2"/>
          <p:cNvSpPr txBox="1"/>
          <p:nvPr>
            <p:ph type="ctrTitle"/>
          </p:nvPr>
        </p:nvSpPr>
        <p:spPr>
          <a:xfrm>
            <a:off x="685800" y="743850"/>
            <a:ext cx="5796900" cy="1159800"/>
          </a:xfrm>
          <a:prstGeom prst="rect">
            <a:avLst/>
          </a:prstGeom>
        </p:spPr>
        <p:txBody>
          <a:bodyPr anchorCtr="0" anchor="t" bIns="0" lIns="0" spcFirstLastPara="1" rIns="0" wrap="square" tIns="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50" name="Shape 50"/>
        <p:cNvGrpSpPr/>
        <p:nvPr/>
      </p:nvGrpSpPr>
      <p:grpSpPr>
        <a:xfrm>
          <a:off x="0" y="0"/>
          <a:ext cx="0" cy="0"/>
          <a:chOff x="0" y="0"/>
          <a:chExt cx="0" cy="0"/>
        </a:xfrm>
      </p:grpSpPr>
      <p:sp>
        <p:nvSpPr>
          <p:cNvPr id="51" name="Google Shape;51;p11"/>
          <p:cNvSpPr txBox="1"/>
          <p:nvPr>
            <p:ph type="ctrTitle"/>
          </p:nvPr>
        </p:nvSpPr>
        <p:spPr>
          <a:xfrm>
            <a:off x="311708" y="744575"/>
            <a:ext cx="8520600" cy="2052600"/>
          </a:xfrm>
          <a:prstGeom prst="rect">
            <a:avLst/>
          </a:prstGeom>
        </p:spPr>
        <p:txBody>
          <a:bodyPr anchorCtr="0" anchor="b" bIns="0" lIns="0" spcFirstLastPara="1" rIns="0" wrap="square" tIns="0">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 name="Google Shape;52;p11"/>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11"/>
          <p:cNvSpPr txBox="1"/>
          <p:nvPr>
            <p:ph idx="12" type="sldNum"/>
          </p:nvPr>
        </p:nvSpPr>
        <p:spPr>
          <a:xfrm>
            <a:off x="8472458" y="4663217"/>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ctrTitle"/>
          </p:nvPr>
        </p:nvSpPr>
        <p:spPr>
          <a:xfrm>
            <a:off x="685800" y="973750"/>
            <a:ext cx="5796900" cy="1159800"/>
          </a:xfrm>
          <a:prstGeom prst="rect">
            <a:avLst/>
          </a:prstGeom>
        </p:spPr>
        <p:txBody>
          <a:bodyPr anchorCtr="0" anchor="b" bIns="0" lIns="0" spcFirstLastPara="1" rIns="0" wrap="square" tIns="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 name="Google Shape;15;p3"/>
          <p:cNvSpPr txBox="1"/>
          <p:nvPr>
            <p:ph idx="1" type="subTitle"/>
          </p:nvPr>
        </p:nvSpPr>
        <p:spPr>
          <a:xfrm>
            <a:off x="685800" y="2230450"/>
            <a:ext cx="5796900" cy="4653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6"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 name="Google Shape;18;p4"/>
          <p:cNvSpPr txBox="1"/>
          <p:nvPr>
            <p:ph idx="1" type="body"/>
          </p:nvPr>
        </p:nvSpPr>
        <p:spPr>
          <a:xfrm>
            <a:off x="1318775" y="1036050"/>
            <a:ext cx="5163900" cy="3660900"/>
          </a:xfrm>
          <a:prstGeom prst="rect">
            <a:avLst/>
          </a:prstGeom>
        </p:spPr>
        <p:txBody>
          <a:bodyPr anchorCtr="0" anchor="t" bIns="0" lIns="0" spcFirstLastPara="1" rIns="0" wrap="square" tIns="0">
            <a:noAutofit/>
          </a:bodyPr>
          <a:lstStyle>
            <a:lvl1pPr indent="-444500" lvl="0" marL="457200" rtl="0">
              <a:spcBef>
                <a:spcPts val="600"/>
              </a:spcBef>
              <a:spcAft>
                <a:spcPts val="0"/>
              </a:spcAft>
              <a:buSzPts val="3400"/>
              <a:buChar char="▰"/>
              <a:defRPr sz="3400"/>
            </a:lvl1pPr>
            <a:lvl2pPr indent="-444500" lvl="1" marL="914400" rtl="0">
              <a:spcBef>
                <a:spcPts val="0"/>
              </a:spcBef>
              <a:spcAft>
                <a:spcPts val="0"/>
              </a:spcAft>
              <a:buSzPts val="3400"/>
              <a:buChar char="○"/>
              <a:defRPr sz="3400"/>
            </a:lvl2pPr>
            <a:lvl3pPr indent="-444500" lvl="2" marL="1371600" rtl="0">
              <a:spcBef>
                <a:spcPts val="0"/>
              </a:spcBef>
              <a:spcAft>
                <a:spcPts val="0"/>
              </a:spcAft>
              <a:buSzPts val="3400"/>
              <a:buChar char="■"/>
              <a:defRPr sz="3400"/>
            </a:lvl3pPr>
            <a:lvl4pPr indent="-444500" lvl="3" marL="1828800" rtl="0">
              <a:spcBef>
                <a:spcPts val="0"/>
              </a:spcBef>
              <a:spcAft>
                <a:spcPts val="0"/>
              </a:spcAft>
              <a:buSzPts val="3400"/>
              <a:buChar char="●"/>
              <a:defRPr sz="3400"/>
            </a:lvl4pPr>
            <a:lvl5pPr indent="-444500" lvl="4" marL="2286000" rtl="0">
              <a:spcBef>
                <a:spcPts val="0"/>
              </a:spcBef>
              <a:spcAft>
                <a:spcPts val="0"/>
              </a:spcAft>
              <a:buSzPts val="3400"/>
              <a:buChar char="○"/>
              <a:defRPr sz="3400"/>
            </a:lvl5pPr>
            <a:lvl6pPr indent="-444500" lvl="5" marL="2743200" rtl="0">
              <a:spcBef>
                <a:spcPts val="0"/>
              </a:spcBef>
              <a:spcAft>
                <a:spcPts val="0"/>
              </a:spcAft>
              <a:buSzPts val="3400"/>
              <a:buChar char="■"/>
              <a:defRPr sz="3400"/>
            </a:lvl6pPr>
            <a:lvl7pPr indent="-444500" lvl="6" marL="3200400" rtl="0">
              <a:spcBef>
                <a:spcPts val="0"/>
              </a:spcBef>
              <a:spcAft>
                <a:spcPts val="0"/>
              </a:spcAft>
              <a:buSzPts val="3400"/>
              <a:buChar char="●"/>
              <a:defRPr sz="3400"/>
            </a:lvl7pPr>
            <a:lvl8pPr indent="-444500" lvl="7" marL="3657600" rtl="0">
              <a:spcBef>
                <a:spcPts val="0"/>
              </a:spcBef>
              <a:spcAft>
                <a:spcPts val="0"/>
              </a:spcAft>
              <a:buSzPts val="3400"/>
              <a:buChar char="○"/>
              <a:defRPr sz="3400"/>
            </a:lvl8pPr>
            <a:lvl9pPr indent="-444500" lvl="8" marL="4114800">
              <a:spcBef>
                <a:spcPts val="0"/>
              </a:spcBef>
              <a:spcAft>
                <a:spcPts val="0"/>
              </a:spcAft>
              <a:buSzPts val="3400"/>
              <a:buChar char="■"/>
              <a:defRPr sz="3400"/>
            </a:lvl9pPr>
          </a:lstStyle>
          <a:p/>
        </p:txBody>
      </p:sp>
      <p:sp>
        <p:nvSpPr>
          <p:cNvPr id="19" name="Google Shape;19;p4"/>
          <p:cNvSpPr txBox="1"/>
          <p:nvPr/>
        </p:nvSpPr>
        <p:spPr>
          <a:xfrm>
            <a:off x="604350" y="627175"/>
            <a:ext cx="8709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9600">
                <a:solidFill>
                  <a:srgbClr val="7DFFB1"/>
                </a:solidFill>
                <a:latin typeface="Titillium Web"/>
                <a:ea typeface="Titillium Web"/>
                <a:cs typeface="Titillium Web"/>
                <a:sym typeface="Titillium Web"/>
              </a:rPr>
              <a:t>“</a:t>
            </a:r>
            <a:endParaRPr b="1" sz="9600">
              <a:solidFill>
                <a:srgbClr val="7DFFB1"/>
              </a:solidFill>
              <a:latin typeface="Titillium Web"/>
              <a:ea typeface="Titillium Web"/>
              <a:cs typeface="Titillium Web"/>
              <a:sym typeface="Titillium Web"/>
            </a:endParaRPr>
          </a:p>
        </p:txBody>
      </p:sp>
      <p:sp>
        <p:nvSpPr>
          <p:cNvPr id="20" name="Google Shape;20;p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 name="Google Shape;23;p5"/>
          <p:cNvSpPr txBox="1"/>
          <p:nvPr>
            <p:ph type="title"/>
          </p:nvPr>
        </p:nvSpPr>
        <p:spPr>
          <a:xfrm>
            <a:off x="457200" y="434575"/>
            <a:ext cx="6025500" cy="857400"/>
          </a:xfrm>
          <a:prstGeom prst="rect">
            <a:avLst/>
          </a:prstGeom>
        </p:spPr>
        <p:txBody>
          <a:bodyPr anchorCtr="0" anchor="b"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4" name="Google Shape;24;p5"/>
          <p:cNvSpPr txBox="1"/>
          <p:nvPr>
            <p:ph idx="1" type="body"/>
          </p:nvPr>
        </p:nvSpPr>
        <p:spPr>
          <a:xfrm>
            <a:off x="457200" y="1428748"/>
            <a:ext cx="6025500" cy="3148800"/>
          </a:xfrm>
          <a:prstGeom prst="rect">
            <a:avLst/>
          </a:prstGeom>
        </p:spPr>
        <p:txBody>
          <a:bodyPr anchorCtr="0" anchor="t" bIns="0" lIns="0" spcFirstLastPara="1" rIns="0" wrap="square" tIns="0">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25" name="Google Shape;25;p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457200" y="434575"/>
            <a:ext cx="6025500" cy="857400"/>
          </a:xfrm>
          <a:prstGeom prst="rect">
            <a:avLst/>
          </a:prstGeom>
        </p:spPr>
        <p:txBody>
          <a:bodyPr anchorCtr="0" anchor="b"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9" name="Google Shape;29;p6"/>
          <p:cNvSpPr txBox="1"/>
          <p:nvPr>
            <p:ph idx="1" type="body"/>
          </p:nvPr>
        </p:nvSpPr>
        <p:spPr>
          <a:xfrm>
            <a:off x="457200" y="1428750"/>
            <a:ext cx="2924700" cy="31536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0" name="Google Shape;30;p6"/>
          <p:cNvSpPr txBox="1"/>
          <p:nvPr>
            <p:ph idx="2" type="body"/>
          </p:nvPr>
        </p:nvSpPr>
        <p:spPr>
          <a:xfrm>
            <a:off x="3558095" y="1428750"/>
            <a:ext cx="2924700" cy="31536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1" name="Google Shape;31;p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2" name="Shape 32"/>
        <p:cNvGrpSpPr/>
        <p:nvPr/>
      </p:nvGrpSpPr>
      <p:grpSpPr>
        <a:xfrm>
          <a:off x="0" y="0"/>
          <a:ext cx="0" cy="0"/>
          <a:chOff x="0" y="0"/>
          <a:chExt cx="0" cy="0"/>
        </a:xfrm>
      </p:grpSpPr>
      <p:pic>
        <p:nvPicPr>
          <p:cNvPr id="33" name="Google Shape;33;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4" name="Google Shape;34;p7"/>
          <p:cNvSpPr txBox="1"/>
          <p:nvPr>
            <p:ph type="title"/>
          </p:nvPr>
        </p:nvSpPr>
        <p:spPr>
          <a:xfrm>
            <a:off x="457200" y="434575"/>
            <a:ext cx="6025500" cy="857400"/>
          </a:xfrm>
          <a:prstGeom prst="rect">
            <a:avLst/>
          </a:prstGeom>
        </p:spPr>
        <p:txBody>
          <a:bodyPr anchorCtr="0" anchor="b"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5" name="Google Shape;35;p7"/>
          <p:cNvSpPr txBox="1"/>
          <p:nvPr>
            <p:ph idx="1" type="body"/>
          </p:nvPr>
        </p:nvSpPr>
        <p:spPr>
          <a:xfrm>
            <a:off x="457200" y="1428750"/>
            <a:ext cx="1851600" cy="33210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6" name="Google Shape;36;p7"/>
          <p:cNvSpPr txBox="1"/>
          <p:nvPr>
            <p:ph idx="2" type="body"/>
          </p:nvPr>
        </p:nvSpPr>
        <p:spPr>
          <a:xfrm>
            <a:off x="2544155" y="1428750"/>
            <a:ext cx="1851600" cy="33210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7" name="Google Shape;37;p7"/>
          <p:cNvSpPr txBox="1"/>
          <p:nvPr>
            <p:ph idx="3" type="body"/>
          </p:nvPr>
        </p:nvSpPr>
        <p:spPr>
          <a:xfrm>
            <a:off x="4631111" y="1428750"/>
            <a:ext cx="1851600" cy="33210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8" name="Google Shape;38;p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 name="Google Shape;41;p8"/>
          <p:cNvSpPr txBox="1"/>
          <p:nvPr>
            <p:ph type="title"/>
          </p:nvPr>
        </p:nvSpPr>
        <p:spPr>
          <a:xfrm>
            <a:off x="457200" y="434575"/>
            <a:ext cx="6025500" cy="857400"/>
          </a:xfrm>
          <a:prstGeom prst="rect">
            <a:avLst/>
          </a:prstGeom>
        </p:spPr>
        <p:txBody>
          <a:bodyPr anchorCtr="0" anchor="b"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2" name="Google Shape;42;p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pic>
        <p:nvPicPr>
          <p:cNvPr id="44" name="Google Shape;44;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9"/>
          <p:cNvSpPr txBox="1"/>
          <p:nvPr>
            <p:ph idx="1" type="body"/>
          </p:nvPr>
        </p:nvSpPr>
        <p:spPr>
          <a:xfrm>
            <a:off x="457200" y="4406300"/>
            <a:ext cx="6025500" cy="519600"/>
          </a:xfrm>
          <a:prstGeom prst="rect">
            <a:avLst/>
          </a:prstGeom>
        </p:spPr>
        <p:txBody>
          <a:bodyPr anchorCtr="0" anchor="t" bIns="0" lIns="0" spcFirstLastPara="1" rIns="0" wrap="square" tIns="0">
            <a:noAutofit/>
          </a:bodyPr>
          <a:lstStyle>
            <a:lvl1pPr indent="-228600" lvl="0" marL="457200">
              <a:spcBef>
                <a:spcPts val="360"/>
              </a:spcBef>
              <a:spcAft>
                <a:spcPts val="0"/>
              </a:spcAft>
              <a:buSzPts val="1800"/>
              <a:buNone/>
              <a:defRPr sz="1800"/>
            </a:lvl1pPr>
          </a:lstStyle>
          <a:p/>
        </p:txBody>
      </p:sp>
      <p:sp>
        <p:nvSpPr>
          <p:cNvPr id="46" name="Google Shape;46;p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pic>
        <p:nvPicPr>
          <p:cNvPr id="48" name="Google Shape;48;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 name="Google Shape;49;p1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rgbClr val="7DFFB1"/>
            </a:gs>
            <a:gs pos="12000">
              <a:srgbClr val="00AAC6"/>
            </a:gs>
            <a:gs pos="51000">
              <a:srgbClr val="0037B3"/>
            </a:gs>
            <a:gs pos="100000">
              <a:srgbClr val="00001A"/>
            </a:gs>
          </a:gsLst>
          <a:lin ang="135000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34575"/>
            <a:ext cx="6025500" cy="8574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1pPr>
            <a:lvl2pPr lvl="1">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2pPr>
            <a:lvl3pPr lvl="2">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3pPr>
            <a:lvl4pPr lvl="3">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4pPr>
            <a:lvl5pPr lvl="4">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5pPr>
            <a:lvl6pPr lvl="5">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6pPr>
            <a:lvl7pPr lvl="6">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7pPr>
            <a:lvl8pPr lvl="7">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8pPr>
            <a:lvl9pPr lvl="8">
              <a:spcBef>
                <a:spcPts val="0"/>
              </a:spcBef>
              <a:spcAft>
                <a:spcPts val="0"/>
              </a:spcAft>
              <a:buClr>
                <a:schemeClr val="lt1"/>
              </a:buClr>
              <a:buSzPts val="3600"/>
              <a:buFont typeface="Titillium Web"/>
              <a:buNone/>
              <a:defRPr b="1" sz="3600">
                <a:solidFill>
                  <a:schemeClr val="lt1"/>
                </a:solidFill>
                <a:latin typeface="Titillium Web"/>
                <a:ea typeface="Titillium Web"/>
                <a:cs typeface="Titillium Web"/>
                <a:sym typeface="Titillium Web"/>
              </a:defRPr>
            </a:lvl9pPr>
          </a:lstStyle>
          <a:p/>
        </p:txBody>
      </p:sp>
      <p:sp>
        <p:nvSpPr>
          <p:cNvPr id="7" name="Google Shape;7;p1"/>
          <p:cNvSpPr txBox="1"/>
          <p:nvPr>
            <p:ph idx="1" type="body"/>
          </p:nvPr>
        </p:nvSpPr>
        <p:spPr>
          <a:xfrm>
            <a:off x="457200" y="1428748"/>
            <a:ext cx="6025500" cy="3148800"/>
          </a:xfrm>
          <a:prstGeom prst="rect">
            <a:avLst/>
          </a:prstGeom>
          <a:noFill/>
          <a:ln>
            <a:noFill/>
          </a:ln>
        </p:spPr>
        <p:txBody>
          <a:bodyPr anchorCtr="0" anchor="t" bIns="0" lIns="0" spcFirstLastPara="1" rIns="0" wrap="square" tIns="0">
            <a:noAutofit/>
          </a:bodyPr>
          <a:lstStyle>
            <a:lvl1pPr indent="-381000" lvl="0" marL="457200">
              <a:spcBef>
                <a:spcPts val="600"/>
              </a:spcBef>
              <a:spcAft>
                <a:spcPts val="0"/>
              </a:spcAft>
              <a:buClr>
                <a:srgbClr val="7DFFB1"/>
              </a:buClr>
              <a:buSzPts val="2400"/>
              <a:buFont typeface="Titillium Web Light"/>
              <a:buChar char="▰"/>
              <a:defRPr sz="2400">
                <a:solidFill>
                  <a:schemeClr val="lt1"/>
                </a:solidFill>
                <a:latin typeface="Titillium Web Light"/>
                <a:ea typeface="Titillium Web Light"/>
                <a:cs typeface="Titillium Web Light"/>
                <a:sym typeface="Titillium Web Light"/>
              </a:defRPr>
            </a:lvl1pPr>
            <a:lvl2pPr indent="-381000" lvl="1" marL="9144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2pPr>
            <a:lvl3pPr indent="-381000" lvl="2" marL="13716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3pPr>
            <a:lvl4pPr indent="-381000" lvl="3" marL="18288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4pPr>
            <a:lvl5pPr indent="-381000" lvl="4" marL="2286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5pPr>
            <a:lvl6pPr indent="-381000" lvl="5" marL="27432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6pPr>
            <a:lvl7pPr indent="-381000" lvl="6" marL="32004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7pPr>
            <a:lvl8pPr indent="-381000" lvl="7" marL="36576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8pPr>
            <a:lvl9pPr indent="-381000" lvl="8" marL="41148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algn="r">
              <a:buNone/>
              <a:defRPr sz="1300">
                <a:solidFill>
                  <a:srgbClr val="0037B3"/>
                </a:solidFill>
                <a:latin typeface="Titillium Web Light"/>
                <a:ea typeface="Titillium Web Light"/>
                <a:cs typeface="Titillium Web Light"/>
                <a:sym typeface="Titillium Web Light"/>
              </a:defRPr>
            </a:lvl1pPr>
            <a:lvl2pPr lvl="1" algn="r">
              <a:buNone/>
              <a:defRPr sz="1300">
                <a:solidFill>
                  <a:srgbClr val="0037B3"/>
                </a:solidFill>
                <a:latin typeface="Titillium Web Light"/>
                <a:ea typeface="Titillium Web Light"/>
                <a:cs typeface="Titillium Web Light"/>
                <a:sym typeface="Titillium Web Light"/>
              </a:defRPr>
            </a:lvl2pPr>
            <a:lvl3pPr lvl="2" algn="r">
              <a:buNone/>
              <a:defRPr sz="1300">
                <a:solidFill>
                  <a:srgbClr val="0037B3"/>
                </a:solidFill>
                <a:latin typeface="Titillium Web Light"/>
                <a:ea typeface="Titillium Web Light"/>
                <a:cs typeface="Titillium Web Light"/>
                <a:sym typeface="Titillium Web Light"/>
              </a:defRPr>
            </a:lvl3pPr>
            <a:lvl4pPr lvl="3" algn="r">
              <a:buNone/>
              <a:defRPr sz="1300">
                <a:solidFill>
                  <a:srgbClr val="0037B3"/>
                </a:solidFill>
                <a:latin typeface="Titillium Web Light"/>
                <a:ea typeface="Titillium Web Light"/>
                <a:cs typeface="Titillium Web Light"/>
                <a:sym typeface="Titillium Web Light"/>
              </a:defRPr>
            </a:lvl4pPr>
            <a:lvl5pPr lvl="4" algn="r">
              <a:buNone/>
              <a:defRPr sz="1300">
                <a:solidFill>
                  <a:srgbClr val="0037B3"/>
                </a:solidFill>
                <a:latin typeface="Titillium Web Light"/>
                <a:ea typeface="Titillium Web Light"/>
                <a:cs typeface="Titillium Web Light"/>
                <a:sym typeface="Titillium Web Light"/>
              </a:defRPr>
            </a:lvl5pPr>
            <a:lvl6pPr lvl="5" algn="r">
              <a:buNone/>
              <a:defRPr sz="1300">
                <a:solidFill>
                  <a:srgbClr val="0037B3"/>
                </a:solidFill>
                <a:latin typeface="Titillium Web Light"/>
                <a:ea typeface="Titillium Web Light"/>
                <a:cs typeface="Titillium Web Light"/>
                <a:sym typeface="Titillium Web Light"/>
              </a:defRPr>
            </a:lvl6pPr>
            <a:lvl7pPr lvl="6" algn="r">
              <a:buNone/>
              <a:defRPr sz="1300">
                <a:solidFill>
                  <a:srgbClr val="0037B3"/>
                </a:solidFill>
                <a:latin typeface="Titillium Web Light"/>
                <a:ea typeface="Titillium Web Light"/>
                <a:cs typeface="Titillium Web Light"/>
                <a:sym typeface="Titillium Web Light"/>
              </a:defRPr>
            </a:lvl7pPr>
            <a:lvl8pPr lvl="7" algn="r">
              <a:buNone/>
              <a:defRPr sz="1300">
                <a:solidFill>
                  <a:srgbClr val="0037B3"/>
                </a:solidFill>
                <a:latin typeface="Titillium Web Light"/>
                <a:ea typeface="Titillium Web Light"/>
                <a:cs typeface="Titillium Web Light"/>
                <a:sym typeface="Titillium Web Light"/>
              </a:defRPr>
            </a:lvl8pPr>
            <a:lvl9pPr lvl="8" algn="r">
              <a:buNone/>
              <a:defRPr sz="1300">
                <a:solidFill>
                  <a:srgbClr val="0037B3"/>
                </a:solidFill>
                <a:latin typeface="Titillium Web Light"/>
                <a:ea typeface="Titillium Web Light"/>
                <a:cs typeface="Titillium Web Light"/>
                <a:sym typeface="Titillium Web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www.eduexo.com/resources/articles/exoskeleton-history/" TargetMode="External"/><Relationship Id="rId4" Type="http://schemas.openxmlformats.org/officeDocument/2006/relationships/hyperlink" Target="https://www.levitatetech.com/2018/01/28/how-do-exoskeletons-work/#:~:text=They%20can%20provide%20support%20and,enormous%20benefits%20for%20the%20human" TargetMode="External"/><Relationship Id="rId5" Type="http://schemas.openxmlformats.org/officeDocument/2006/relationships/hyperlink" Target="https://science.howstuffworks.com/exoskeleton.htm" TargetMode="External"/><Relationship Id="rId6" Type="http://schemas.openxmlformats.org/officeDocument/2006/relationships/hyperlink" Target="https://www.ncbi.nlm.nih.gov/pmc/articles/PMC6153133/" TargetMode="External"/><Relationship Id="rId7" Type="http://schemas.openxmlformats.org/officeDocument/2006/relationships/hyperlink" Target="https://eksobionics.com/5-advantages-of-using-robotic-exoskeletons/" TargetMode="External"/><Relationship Id="rId8" Type="http://schemas.openxmlformats.org/officeDocument/2006/relationships/hyperlink" Target="https://www.wearable-technologies.com/2020/08/advantages-and-disadvantages-of-exoskeleton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4.png"/><Relationship Id="rId6" Type="http://schemas.openxmlformats.org/officeDocument/2006/relationships/image" Target="../media/image4.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2"/>
          <p:cNvSpPr txBox="1"/>
          <p:nvPr>
            <p:ph type="ctrTitle"/>
          </p:nvPr>
        </p:nvSpPr>
        <p:spPr>
          <a:xfrm>
            <a:off x="311708" y="744575"/>
            <a:ext cx="8520600" cy="20526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Powered Exoskeleton</a:t>
            </a:r>
            <a:endParaRPr/>
          </a:p>
        </p:txBody>
      </p:sp>
      <p:sp>
        <p:nvSpPr>
          <p:cNvPr id="59" name="Google Shape;59;p12"/>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lang="en"/>
              <a:t>By- Andres Montano and Emily Hernandez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summary</a:t>
            </a:r>
            <a:endParaRPr/>
          </a:p>
        </p:txBody>
      </p:sp>
      <p:sp>
        <p:nvSpPr>
          <p:cNvPr id="120" name="Google Shape;120;p21"/>
          <p:cNvSpPr txBox="1"/>
          <p:nvPr>
            <p:ph idx="1" type="body"/>
          </p:nvPr>
        </p:nvSpPr>
        <p:spPr>
          <a:xfrm>
            <a:off x="457200" y="1428750"/>
            <a:ext cx="7745100" cy="3148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a:t>Overall this rising technology would be beneficial for certain </a:t>
            </a:r>
            <a:r>
              <a:rPr lang="en"/>
              <a:t>industries</a:t>
            </a:r>
            <a:r>
              <a:rPr lang="en"/>
              <a:t> like construction where physical labor </a:t>
            </a:r>
            <a:r>
              <a:rPr lang="en"/>
              <a:t>could</a:t>
            </a:r>
            <a:r>
              <a:rPr lang="en"/>
              <a:t> be intense and long. It could also be very </a:t>
            </a:r>
            <a:r>
              <a:rPr lang="en"/>
              <a:t>beneficial</a:t>
            </a:r>
            <a:r>
              <a:rPr lang="en"/>
              <a:t> in the anything </a:t>
            </a:r>
            <a:r>
              <a:rPr lang="en"/>
              <a:t>physicality is needed like the military and can even help those with medical conditions and those who are recovering from injuries. This is a trusting technology and at the moment closest thing humans can get to super strength and sci-fi robot suits.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457200" y="64250"/>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references</a:t>
            </a:r>
            <a:endParaRPr/>
          </a:p>
        </p:txBody>
      </p:sp>
      <p:sp>
        <p:nvSpPr>
          <p:cNvPr id="126" name="Google Shape;126;p22"/>
          <p:cNvSpPr txBox="1"/>
          <p:nvPr>
            <p:ph idx="1" type="body"/>
          </p:nvPr>
        </p:nvSpPr>
        <p:spPr>
          <a:xfrm>
            <a:off x="457200" y="1085850"/>
            <a:ext cx="7799700" cy="3148800"/>
          </a:xfrm>
          <a:prstGeom prst="rect">
            <a:avLst/>
          </a:prstGeom>
        </p:spPr>
        <p:txBody>
          <a:bodyPr anchorCtr="0" anchor="t" bIns="0" lIns="0" spcFirstLastPara="1" rIns="0" wrap="square" tIns="0">
            <a:noAutofit/>
          </a:bodyPr>
          <a:lstStyle/>
          <a:p>
            <a:pPr indent="-387350" lvl="0" marL="457200" rtl="0" algn="l">
              <a:spcBef>
                <a:spcPts val="600"/>
              </a:spcBef>
              <a:spcAft>
                <a:spcPts val="0"/>
              </a:spcAft>
              <a:buSzPts val="2500"/>
              <a:buChar char="▰"/>
            </a:pPr>
            <a:r>
              <a:rPr lang="en" sz="2500"/>
              <a:t> </a:t>
            </a:r>
            <a:r>
              <a:rPr lang="en" sz="2500" u="sng">
                <a:solidFill>
                  <a:schemeClr val="hlink"/>
                </a:solidFill>
                <a:hlinkClick r:id="rId3"/>
              </a:rPr>
              <a:t>A Brief History of Robotic Exoskeletons </a:t>
            </a:r>
            <a:r>
              <a:rPr lang="en" sz="2500"/>
              <a:t> EDUXO</a:t>
            </a:r>
            <a:endParaRPr sz="2500"/>
          </a:p>
          <a:p>
            <a:pPr indent="-387350" lvl="0" marL="457200" rtl="0" algn="l">
              <a:spcBef>
                <a:spcPts val="0"/>
              </a:spcBef>
              <a:spcAft>
                <a:spcPts val="0"/>
              </a:spcAft>
              <a:buSzPts val="2500"/>
              <a:buChar char="▰"/>
            </a:pPr>
            <a:r>
              <a:rPr lang="en" sz="2500" u="sng">
                <a:solidFill>
                  <a:schemeClr val="hlink"/>
                </a:solidFill>
                <a:hlinkClick r:id="rId4"/>
              </a:rPr>
              <a:t>HOW DO EXOSKELETONS WORK?</a:t>
            </a:r>
            <a:r>
              <a:rPr lang="en" sz="2500"/>
              <a:t> Levitate Technologies Inc. </a:t>
            </a:r>
            <a:endParaRPr sz="2500"/>
          </a:p>
          <a:p>
            <a:pPr indent="-387350" lvl="0" marL="457200" rtl="0" algn="l">
              <a:spcBef>
                <a:spcPts val="0"/>
              </a:spcBef>
              <a:spcAft>
                <a:spcPts val="0"/>
              </a:spcAft>
              <a:buSzPts val="2500"/>
              <a:buChar char="▰"/>
            </a:pPr>
            <a:r>
              <a:rPr lang="en" sz="2500" u="sng">
                <a:solidFill>
                  <a:schemeClr val="hlink"/>
                </a:solidFill>
                <a:hlinkClick r:id="rId5"/>
              </a:rPr>
              <a:t>How Exoskeletons Will Work</a:t>
            </a:r>
            <a:r>
              <a:rPr lang="en" sz="2500"/>
              <a:t> How Things Work </a:t>
            </a:r>
            <a:endParaRPr sz="2500"/>
          </a:p>
          <a:p>
            <a:pPr indent="-387350" lvl="0" marL="457200" rtl="0" algn="l">
              <a:spcBef>
                <a:spcPts val="0"/>
              </a:spcBef>
              <a:spcAft>
                <a:spcPts val="0"/>
              </a:spcAft>
              <a:buSzPts val="2500"/>
              <a:buChar char="▰"/>
            </a:pPr>
            <a:r>
              <a:rPr lang="en" sz="2500" u="sng">
                <a:solidFill>
                  <a:schemeClr val="hlink"/>
                </a:solidFill>
                <a:hlinkClick r:id="rId6"/>
              </a:rPr>
              <a:t>Robotic exoskeletons: The current pros and cons</a:t>
            </a:r>
            <a:r>
              <a:rPr lang="en" sz="2500"/>
              <a:t> NIH</a:t>
            </a:r>
            <a:endParaRPr sz="2500"/>
          </a:p>
          <a:p>
            <a:pPr indent="-387350" lvl="0" marL="457200" rtl="0" algn="l">
              <a:spcBef>
                <a:spcPts val="0"/>
              </a:spcBef>
              <a:spcAft>
                <a:spcPts val="0"/>
              </a:spcAft>
              <a:buSzPts val="2500"/>
              <a:buChar char="▰"/>
            </a:pPr>
            <a:r>
              <a:rPr lang="en" sz="2500" u="sng">
                <a:solidFill>
                  <a:schemeClr val="hlink"/>
                </a:solidFill>
                <a:hlinkClick r:id="rId7"/>
              </a:rPr>
              <a:t>5 Advantages Of Using Robotic Exoskeletons</a:t>
            </a:r>
            <a:r>
              <a:rPr lang="en" sz="2500"/>
              <a:t> Ekso Bionics </a:t>
            </a:r>
            <a:endParaRPr sz="2500"/>
          </a:p>
          <a:p>
            <a:pPr indent="-387350" lvl="0" marL="457200" rtl="0" algn="l">
              <a:spcBef>
                <a:spcPts val="0"/>
              </a:spcBef>
              <a:spcAft>
                <a:spcPts val="0"/>
              </a:spcAft>
              <a:buSzPts val="2500"/>
              <a:buChar char="▰"/>
            </a:pPr>
            <a:r>
              <a:rPr lang="en" sz="2500" u="sng">
                <a:solidFill>
                  <a:schemeClr val="hlink"/>
                </a:solidFill>
                <a:hlinkClick r:id="rId8"/>
              </a:rPr>
              <a:t>Advantages and Disadvantages of Exoskeletons</a:t>
            </a:r>
            <a:r>
              <a:rPr lang="en" sz="2500"/>
              <a:t> Wearable Technologies </a:t>
            </a:r>
            <a:endParaRPr sz="2500"/>
          </a:p>
          <a:p>
            <a:pPr indent="0" lvl="0" marL="0" rtl="0" algn="l">
              <a:spcBef>
                <a:spcPts val="600"/>
              </a:spcBef>
              <a:spcAft>
                <a:spcPts val="0"/>
              </a:spcAft>
              <a:buNone/>
            </a:pPr>
            <a:r>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Overview </a:t>
            </a:r>
            <a:endParaRPr/>
          </a:p>
        </p:txBody>
      </p:sp>
      <p:sp>
        <p:nvSpPr>
          <p:cNvPr id="65" name="Google Shape;65;p13"/>
          <p:cNvSpPr txBox="1"/>
          <p:nvPr>
            <p:ph idx="1" type="body"/>
          </p:nvPr>
        </p:nvSpPr>
        <p:spPr>
          <a:xfrm>
            <a:off x="311700" y="1134525"/>
            <a:ext cx="8520600" cy="34164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History 1</a:t>
            </a:r>
            <a:endParaRPr/>
          </a:p>
          <a:p>
            <a:pPr indent="-381000" lvl="0" marL="457200" rtl="0" algn="l">
              <a:spcBef>
                <a:spcPts val="0"/>
              </a:spcBef>
              <a:spcAft>
                <a:spcPts val="0"/>
              </a:spcAft>
              <a:buSzPts val="2400"/>
              <a:buChar char="▰"/>
            </a:pPr>
            <a:r>
              <a:rPr lang="en"/>
              <a:t>History 2</a:t>
            </a:r>
            <a:endParaRPr/>
          </a:p>
          <a:p>
            <a:pPr indent="-381000" lvl="0" marL="457200" rtl="0" algn="l">
              <a:spcBef>
                <a:spcPts val="0"/>
              </a:spcBef>
              <a:spcAft>
                <a:spcPts val="0"/>
              </a:spcAft>
              <a:buSzPts val="2400"/>
              <a:buChar char="▰"/>
            </a:pPr>
            <a:r>
              <a:rPr lang="en"/>
              <a:t>Visual representation</a:t>
            </a:r>
            <a:endParaRPr/>
          </a:p>
          <a:p>
            <a:pPr indent="-381000" lvl="0" marL="457200" rtl="0" algn="l">
              <a:spcBef>
                <a:spcPts val="0"/>
              </a:spcBef>
              <a:spcAft>
                <a:spcPts val="0"/>
              </a:spcAft>
              <a:buSzPts val="2400"/>
              <a:buChar char="▰"/>
            </a:pPr>
            <a:r>
              <a:rPr lang="en"/>
              <a:t>Implementation</a:t>
            </a:r>
            <a:r>
              <a:rPr lang="en"/>
              <a:t> </a:t>
            </a:r>
            <a:endParaRPr/>
          </a:p>
          <a:p>
            <a:pPr indent="-381000" lvl="0" marL="457200" rtl="0" algn="l">
              <a:spcBef>
                <a:spcPts val="0"/>
              </a:spcBef>
              <a:spcAft>
                <a:spcPts val="0"/>
              </a:spcAft>
              <a:buSzPts val="2400"/>
              <a:buChar char="▰"/>
            </a:pPr>
            <a:r>
              <a:rPr lang="en"/>
              <a:t>Pros</a:t>
            </a:r>
            <a:endParaRPr/>
          </a:p>
          <a:p>
            <a:pPr indent="-381000" lvl="0" marL="457200" rtl="0" algn="l">
              <a:spcBef>
                <a:spcPts val="0"/>
              </a:spcBef>
              <a:spcAft>
                <a:spcPts val="0"/>
              </a:spcAft>
              <a:buSzPts val="2400"/>
              <a:buChar char="▰"/>
            </a:pPr>
            <a:r>
              <a:rPr lang="en"/>
              <a:t>Cons</a:t>
            </a:r>
            <a:endParaRPr/>
          </a:p>
          <a:p>
            <a:pPr indent="-381000" lvl="0" marL="457200" rtl="0" algn="l">
              <a:spcBef>
                <a:spcPts val="0"/>
              </a:spcBef>
              <a:spcAft>
                <a:spcPts val="0"/>
              </a:spcAft>
              <a:buSzPts val="2400"/>
              <a:buChar char="▰"/>
            </a:pPr>
            <a:r>
              <a:rPr lang="en"/>
              <a:t>Summary</a:t>
            </a:r>
            <a:r>
              <a:rPr lang="en"/>
              <a:t> </a:t>
            </a:r>
            <a:endParaRPr/>
          </a:p>
          <a:p>
            <a:pPr indent="-381000" lvl="0" marL="457200" rtl="0" algn="l">
              <a:spcBef>
                <a:spcPts val="0"/>
              </a:spcBef>
              <a:spcAft>
                <a:spcPts val="0"/>
              </a:spcAft>
              <a:buSzPts val="2400"/>
              <a:buChar char="▰"/>
            </a:pPr>
            <a:r>
              <a:rPr lang="en"/>
              <a:t>References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History (Build-Up) </a:t>
            </a:r>
            <a:endParaRPr/>
          </a:p>
        </p:txBody>
      </p:sp>
      <p:sp>
        <p:nvSpPr>
          <p:cNvPr id="71" name="Google Shape;71;p14"/>
          <p:cNvSpPr txBox="1"/>
          <p:nvPr>
            <p:ph idx="1" type="body"/>
          </p:nvPr>
        </p:nvSpPr>
        <p:spPr>
          <a:xfrm>
            <a:off x="457200" y="1467423"/>
            <a:ext cx="6025500" cy="3148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a:t>How it started: </a:t>
            </a:r>
            <a:endParaRPr/>
          </a:p>
          <a:p>
            <a:pPr indent="-381000" lvl="0" marL="457200" rtl="0" algn="l">
              <a:spcBef>
                <a:spcPts val="600"/>
              </a:spcBef>
              <a:spcAft>
                <a:spcPts val="0"/>
              </a:spcAft>
              <a:buSzPts val="2400"/>
              <a:buChar char="▰"/>
            </a:pPr>
            <a:r>
              <a:rPr lang="en"/>
              <a:t>1965- US development for hardiman , </a:t>
            </a:r>
            <a:r>
              <a:rPr lang="en"/>
              <a:t>Exoskeleton</a:t>
            </a:r>
            <a:r>
              <a:rPr lang="en"/>
              <a:t> to help users </a:t>
            </a:r>
            <a:r>
              <a:rPr lang="en"/>
              <a:t>strength</a:t>
            </a:r>
            <a:r>
              <a:rPr lang="en"/>
              <a:t> </a:t>
            </a:r>
            <a:endParaRPr/>
          </a:p>
          <a:p>
            <a:pPr indent="-381000" lvl="0" marL="457200" rtl="0" algn="l">
              <a:spcBef>
                <a:spcPts val="0"/>
              </a:spcBef>
              <a:spcAft>
                <a:spcPts val="0"/>
              </a:spcAft>
              <a:buSzPts val="2400"/>
              <a:buChar char="▰"/>
            </a:pPr>
            <a:r>
              <a:rPr lang="en"/>
              <a:t>First exoskeletons developed end of 1960s at Mihajlo Pupin Institute Serbia</a:t>
            </a:r>
            <a:endParaRPr/>
          </a:p>
          <a:p>
            <a:pPr indent="-381000" lvl="0" marL="457200" rtl="0" algn="l">
              <a:spcBef>
                <a:spcPts val="0"/>
              </a:spcBef>
              <a:spcAft>
                <a:spcPts val="0"/>
              </a:spcAft>
              <a:buSzPts val="2400"/>
              <a:buChar char="▰"/>
            </a:pPr>
            <a:r>
              <a:rPr lang="en"/>
              <a:t>First in the US in the 1970s at Wisconsin-Madison University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History (Modern Day)</a:t>
            </a:r>
            <a:endParaRPr/>
          </a:p>
        </p:txBody>
      </p:sp>
      <p:sp>
        <p:nvSpPr>
          <p:cNvPr id="77" name="Google Shape;77;p15"/>
          <p:cNvSpPr txBox="1"/>
          <p:nvPr>
            <p:ph idx="1" type="body"/>
          </p:nvPr>
        </p:nvSpPr>
        <p:spPr>
          <a:xfrm>
            <a:off x="457200" y="1428748"/>
            <a:ext cx="6025500" cy="31488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Beginning</a:t>
            </a:r>
            <a:r>
              <a:rPr lang="en"/>
              <a:t> of the 21st century, exoskeletons made their way into the market</a:t>
            </a:r>
            <a:endParaRPr/>
          </a:p>
          <a:p>
            <a:pPr indent="-381000" lvl="0" marL="457200" rtl="0" algn="l">
              <a:spcBef>
                <a:spcPts val="0"/>
              </a:spcBef>
              <a:spcAft>
                <a:spcPts val="0"/>
              </a:spcAft>
              <a:buSzPts val="2400"/>
              <a:buChar char="▰"/>
            </a:pPr>
            <a:r>
              <a:rPr lang="en"/>
              <a:t>First uses were in hospitals for </a:t>
            </a:r>
            <a:r>
              <a:rPr lang="en"/>
              <a:t>rehabilitation</a:t>
            </a:r>
            <a:endParaRPr/>
          </a:p>
          <a:p>
            <a:pPr indent="-381000" lvl="0" marL="457200" rtl="0" algn="l">
              <a:spcBef>
                <a:spcPts val="0"/>
              </a:spcBef>
              <a:spcAft>
                <a:spcPts val="0"/>
              </a:spcAft>
              <a:buSzPts val="2400"/>
              <a:buChar char="▰"/>
            </a:pPr>
            <a:r>
              <a:rPr lang="en"/>
              <a:t>Development continues and scientists and tech companies are looking for more ways to use exoskeletons. </a:t>
            </a:r>
            <a:r>
              <a:rPr lang="en"/>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00" y="52750"/>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What it would look like:</a:t>
            </a:r>
            <a:endParaRPr/>
          </a:p>
        </p:txBody>
      </p:sp>
      <p:pic>
        <p:nvPicPr>
          <p:cNvPr id="83" name="Google Shape;83;p16"/>
          <p:cNvPicPr preferRelativeResize="0"/>
          <p:nvPr/>
        </p:nvPicPr>
        <p:blipFill>
          <a:blip r:embed="rId3">
            <a:alphaModFix/>
          </a:blip>
          <a:stretch>
            <a:fillRect/>
          </a:stretch>
        </p:blipFill>
        <p:spPr>
          <a:xfrm flipH="1">
            <a:off x="311699" y="982450"/>
            <a:ext cx="2470252" cy="1833401"/>
          </a:xfrm>
          <a:prstGeom prst="rect">
            <a:avLst/>
          </a:prstGeom>
          <a:noFill/>
          <a:ln>
            <a:noFill/>
          </a:ln>
        </p:spPr>
      </p:pic>
      <p:pic>
        <p:nvPicPr>
          <p:cNvPr id="84" name="Google Shape;84;p16"/>
          <p:cNvPicPr preferRelativeResize="0"/>
          <p:nvPr/>
        </p:nvPicPr>
        <p:blipFill rotWithShape="1">
          <a:blip r:embed="rId4">
            <a:alphaModFix/>
          </a:blip>
          <a:srcRect b="3232" l="3137" r="3474" t="0"/>
          <a:stretch/>
        </p:blipFill>
        <p:spPr>
          <a:xfrm>
            <a:off x="2971473" y="2170325"/>
            <a:ext cx="2598100" cy="1962124"/>
          </a:xfrm>
          <a:prstGeom prst="rect">
            <a:avLst/>
          </a:prstGeom>
          <a:noFill/>
          <a:ln>
            <a:noFill/>
          </a:ln>
        </p:spPr>
      </p:pic>
      <p:pic>
        <p:nvPicPr>
          <p:cNvPr id="85" name="Google Shape;85;p16"/>
          <p:cNvPicPr preferRelativeResize="0"/>
          <p:nvPr/>
        </p:nvPicPr>
        <p:blipFill>
          <a:blip r:embed="rId5">
            <a:alphaModFix/>
          </a:blip>
          <a:stretch>
            <a:fillRect/>
          </a:stretch>
        </p:blipFill>
        <p:spPr>
          <a:xfrm>
            <a:off x="5961950" y="445022"/>
            <a:ext cx="2598099" cy="1725292"/>
          </a:xfrm>
          <a:prstGeom prst="rect">
            <a:avLst/>
          </a:prstGeom>
          <a:noFill/>
          <a:ln>
            <a:noFill/>
          </a:ln>
        </p:spPr>
      </p:pic>
      <p:pic>
        <p:nvPicPr>
          <p:cNvPr id="86" name="Google Shape;86;p16"/>
          <p:cNvPicPr preferRelativeResize="0"/>
          <p:nvPr/>
        </p:nvPicPr>
        <p:blipFill>
          <a:blip r:embed="rId6">
            <a:alphaModFix/>
          </a:blip>
          <a:stretch>
            <a:fillRect/>
          </a:stretch>
        </p:blipFill>
        <p:spPr>
          <a:xfrm>
            <a:off x="311700" y="3160550"/>
            <a:ext cx="2820225" cy="1480624"/>
          </a:xfrm>
          <a:prstGeom prst="rect">
            <a:avLst/>
          </a:prstGeom>
          <a:noFill/>
          <a:ln>
            <a:noFill/>
          </a:ln>
        </p:spPr>
      </p:pic>
      <p:pic>
        <p:nvPicPr>
          <p:cNvPr id="87" name="Google Shape;87;p16"/>
          <p:cNvPicPr preferRelativeResize="0"/>
          <p:nvPr/>
        </p:nvPicPr>
        <p:blipFill>
          <a:blip r:embed="rId7">
            <a:alphaModFix/>
          </a:blip>
          <a:stretch>
            <a:fillRect/>
          </a:stretch>
        </p:blipFill>
        <p:spPr>
          <a:xfrm>
            <a:off x="5868849" y="2505839"/>
            <a:ext cx="2963462" cy="197726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57200" y="2562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900"/>
              <a:t>implementation</a:t>
            </a:r>
            <a:endParaRPr sz="3900"/>
          </a:p>
        </p:txBody>
      </p:sp>
      <p:sp>
        <p:nvSpPr>
          <p:cNvPr id="93" name="Google Shape;93;p17"/>
          <p:cNvSpPr txBox="1"/>
          <p:nvPr>
            <p:ph idx="1" type="body"/>
          </p:nvPr>
        </p:nvSpPr>
        <p:spPr>
          <a:xfrm>
            <a:off x="457200" y="1428748"/>
            <a:ext cx="6025500" cy="3148800"/>
          </a:xfrm>
          <a:prstGeom prst="rect">
            <a:avLst/>
          </a:prstGeom>
        </p:spPr>
        <p:txBody>
          <a:bodyPr anchorCtr="0" anchor="t" bIns="0" lIns="0" spcFirstLastPara="1" rIns="0" wrap="square" tIns="0">
            <a:noAutofit/>
          </a:bodyPr>
          <a:lstStyle/>
          <a:p>
            <a:pPr indent="-476250" lvl="0" marL="457200" rtl="0" algn="l">
              <a:spcBef>
                <a:spcPts val="600"/>
              </a:spcBef>
              <a:spcAft>
                <a:spcPts val="0"/>
              </a:spcAft>
              <a:buSzPts val="3900"/>
              <a:buAutoNum type="arabicPeriod"/>
            </a:pPr>
            <a:r>
              <a:rPr lang="en" sz="3900"/>
              <a:t>MIlitary</a:t>
            </a:r>
            <a:endParaRPr sz="3900"/>
          </a:p>
          <a:p>
            <a:pPr indent="-476250" lvl="0" marL="457200" rtl="0" algn="l">
              <a:spcBef>
                <a:spcPts val="0"/>
              </a:spcBef>
              <a:spcAft>
                <a:spcPts val="0"/>
              </a:spcAft>
              <a:buSzPts val="3900"/>
              <a:buAutoNum type="arabicPeriod"/>
            </a:pPr>
            <a:r>
              <a:rPr lang="en" sz="3900"/>
              <a:t>Rehabilitation</a:t>
            </a:r>
            <a:r>
              <a:rPr lang="en" sz="3900"/>
              <a:t> </a:t>
            </a:r>
            <a:endParaRPr sz="3900"/>
          </a:p>
          <a:p>
            <a:pPr indent="-476250" lvl="0" marL="457200" rtl="0" algn="l">
              <a:spcBef>
                <a:spcPts val="0"/>
              </a:spcBef>
              <a:spcAft>
                <a:spcPts val="0"/>
              </a:spcAft>
              <a:buSzPts val="3900"/>
              <a:buAutoNum type="arabicPeriod"/>
            </a:pPr>
            <a:r>
              <a:rPr lang="en" sz="3900"/>
              <a:t>Construction </a:t>
            </a:r>
            <a:endParaRPr sz="3900"/>
          </a:p>
          <a:p>
            <a:pPr indent="-381000" lvl="0" marL="457200" rtl="0" algn="l">
              <a:spcBef>
                <a:spcPts val="0"/>
              </a:spcBef>
              <a:spcAft>
                <a:spcPts val="0"/>
              </a:spcAft>
              <a:buSzPts val="2400"/>
              <a:buAutoNum type="arabicPeriod"/>
            </a:pPr>
            <a:r>
              <a:rPr lang="en" sz="3900"/>
              <a:t>d</a:t>
            </a:r>
            <a:r>
              <a:rPr lang="en" sz="3900"/>
              <a:t>isabilities/medical</a:t>
            </a:r>
            <a:r>
              <a:rPr lang="en"/>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Graph </a:t>
            </a:r>
            <a:endParaRPr/>
          </a:p>
        </p:txBody>
      </p:sp>
      <p:sp>
        <p:nvSpPr>
          <p:cNvPr id="99" name="Google Shape;99;p18"/>
          <p:cNvSpPr txBox="1"/>
          <p:nvPr>
            <p:ph idx="1" type="body"/>
          </p:nvPr>
        </p:nvSpPr>
        <p:spPr>
          <a:xfrm>
            <a:off x="1277800" y="3651750"/>
            <a:ext cx="6507300" cy="8973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a:t>This graph shows baseline physical capabilities of individuals starting at baseline (without and </a:t>
            </a:r>
            <a:r>
              <a:rPr lang="en"/>
              <a:t>without) the exoskeleton suit </a:t>
            </a:r>
            <a:endParaRPr/>
          </a:p>
        </p:txBody>
      </p:sp>
      <p:pic>
        <p:nvPicPr>
          <p:cNvPr id="100" name="Google Shape;100;p18"/>
          <p:cNvPicPr preferRelativeResize="0"/>
          <p:nvPr/>
        </p:nvPicPr>
        <p:blipFill>
          <a:blip r:embed="rId3">
            <a:alphaModFix/>
          </a:blip>
          <a:stretch>
            <a:fillRect/>
          </a:stretch>
        </p:blipFill>
        <p:spPr>
          <a:xfrm>
            <a:off x="2074450" y="434575"/>
            <a:ext cx="5061901" cy="3063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48550" y="11912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pros</a:t>
            </a:r>
            <a:endParaRPr/>
          </a:p>
        </p:txBody>
      </p:sp>
      <p:sp>
        <p:nvSpPr>
          <p:cNvPr id="106" name="Google Shape;106;p19"/>
          <p:cNvSpPr txBox="1"/>
          <p:nvPr>
            <p:ph idx="2" type="body"/>
          </p:nvPr>
        </p:nvSpPr>
        <p:spPr>
          <a:xfrm>
            <a:off x="581720" y="1415025"/>
            <a:ext cx="2924700" cy="3153600"/>
          </a:xfrm>
          <a:prstGeom prst="rect">
            <a:avLst/>
          </a:prstGeom>
        </p:spPr>
        <p:txBody>
          <a:bodyPr anchorCtr="0" anchor="t" bIns="0" lIns="0" spcFirstLastPara="1" rIns="0" wrap="square" tIns="0">
            <a:noAutofit/>
          </a:bodyPr>
          <a:lstStyle/>
          <a:p>
            <a:pPr indent="-374650" lvl="0" marL="457200" rtl="0" algn="l">
              <a:spcBef>
                <a:spcPts val="600"/>
              </a:spcBef>
              <a:spcAft>
                <a:spcPts val="0"/>
              </a:spcAft>
              <a:buSzPts val="2300"/>
              <a:buChar char="▰"/>
            </a:pPr>
            <a:r>
              <a:rPr lang="en" sz="2300"/>
              <a:t>Improves strength </a:t>
            </a:r>
            <a:endParaRPr sz="2300"/>
          </a:p>
          <a:p>
            <a:pPr indent="-374650" lvl="0" marL="457200" rtl="0" algn="l">
              <a:spcBef>
                <a:spcPts val="0"/>
              </a:spcBef>
              <a:spcAft>
                <a:spcPts val="0"/>
              </a:spcAft>
              <a:buSzPts val="2300"/>
              <a:buChar char="▰"/>
            </a:pPr>
            <a:r>
              <a:rPr lang="en" sz="2300"/>
              <a:t>Improves </a:t>
            </a:r>
            <a:r>
              <a:rPr lang="en" sz="2300"/>
              <a:t>endurance</a:t>
            </a:r>
            <a:r>
              <a:rPr lang="en" sz="2300"/>
              <a:t> </a:t>
            </a:r>
            <a:endParaRPr sz="2300"/>
          </a:p>
          <a:p>
            <a:pPr indent="-374650" lvl="0" marL="457200" rtl="0" algn="l">
              <a:spcBef>
                <a:spcPts val="0"/>
              </a:spcBef>
              <a:spcAft>
                <a:spcPts val="0"/>
              </a:spcAft>
              <a:buSzPts val="2300"/>
              <a:buChar char="▰"/>
            </a:pPr>
            <a:r>
              <a:rPr lang="en" sz="2300"/>
              <a:t>Improves productivity</a:t>
            </a:r>
            <a:endParaRPr sz="2300"/>
          </a:p>
          <a:p>
            <a:pPr indent="-374650" lvl="0" marL="457200" rtl="0" algn="l">
              <a:spcBef>
                <a:spcPts val="0"/>
              </a:spcBef>
              <a:spcAft>
                <a:spcPts val="0"/>
              </a:spcAft>
              <a:buSzPts val="2300"/>
              <a:buChar char="▰"/>
            </a:pPr>
            <a:r>
              <a:rPr lang="en" sz="2300"/>
              <a:t>Decreases risk of injury</a:t>
            </a:r>
            <a:endParaRPr sz="2300"/>
          </a:p>
          <a:p>
            <a:pPr indent="-374650" lvl="0" marL="457200" rtl="0" algn="l">
              <a:spcBef>
                <a:spcPts val="0"/>
              </a:spcBef>
              <a:spcAft>
                <a:spcPts val="0"/>
              </a:spcAft>
              <a:buSzPts val="2300"/>
              <a:buChar char="▰"/>
            </a:pPr>
            <a:r>
              <a:rPr lang="en" sz="2300"/>
              <a:t>Allows more complex movement </a:t>
            </a:r>
            <a:endParaRPr sz="2300"/>
          </a:p>
        </p:txBody>
      </p:sp>
      <p:pic>
        <p:nvPicPr>
          <p:cNvPr id="107" name="Google Shape;107;p19"/>
          <p:cNvPicPr preferRelativeResize="0"/>
          <p:nvPr/>
        </p:nvPicPr>
        <p:blipFill>
          <a:blip r:embed="rId3">
            <a:alphaModFix/>
          </a:blip>
          <a:stretch>
            <a:fillRect/>
          </a:stretch>
        </p:blipFill>
        <p:spPr>
          <a:xfrm>
            <a:off x="5280052" y="621425"/>
            <a:ext cx="2818950" cy="2684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457200" y="434575"/>
            <a:ext cx="60255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Cons </a:t>
            </a:r>
            <a:endParaRPr/>
          </a:p>
        </p:txBody>
      </p:sp>
      <p:sp>
        <p:nvSpPr>
          <p:cNvPr id="113" name="Google Shape;113;p20"/>
          <p:cNvSpPr txBox="1"/>
          <p:nvPr>
            <p:ph idx="1" type="body"/>
          </p:nvPr>
        </p:nvSpPr>
        <p:spPr>
          <a:xfrm>
            <a:off x="374900" y="1675650"/>
            <a:ext cx="3712500" cy="3153600"/>
          </a:xfrm>
          <a:prstGeom prst="rect">
            <a:avLst/>
          </a:prstGeom>
        </p:spPr>
        <p:txBody>
          <a:bodyPr anchorCtr="0" anchor="t" bIns="0" lIns="0" spcFirstLastPara="1" rIns="0" wrap="square" tIns="0">
            <a:noAutofit/>
          </a:bodyPr>
          <a:lstStyle/>
          <a:p>
            <a:pPr indent="-444500" lvl="0" marL="457200" rtl="0" algn="l">
              <a:spcBef>
                <a:spcPts val="600"/>
              </a:spcBef>
              <a:spcAft>
                <a:spcPts val="0"/>
              </a:spcAft>
              <a:buSzPts val="3400"/>
              <a:buChar char="▰"/>
            </a:pPr>
            <a:r>
              <a:rPr lang="en" sz="3400"/>
              <a:t>Bulky and heavy </a:t>
            </a:r>
            <a:endParaRPr sz="3400"/>
          </a:p>
          <a:p>
            <a:pPr indent="-444500" lvl="0" marL="457200" rtl="0" algn="l">
              <a:spcBef>
                <a:spcPts val="0"/>
              </a:spcBef>
              <a:spcAft>
                <a:spcPts val="0"/>
              </a:spcAft>
              <a:buSzPts val="3400"/>
              <a:buChar char="▰"/>
            </a:pPr>
            <a:r>
              <a:rPr lang="en" sz="3400"/>
              <a:t>Pressure injuries </a:t>
            </a:r>
            <a:endParaRPr sz="3400"/>
          </a:p>
          <a:p>
            <a:pPr indent="-444500" lvl="0" marL="457200" rtl="0" algn="l">
              <a:spcBef>
                <a:spcPts val="0"/>
              </a:spcBef>
              <a:spcAft>
                <a:spcPts val="0"/>
              </a:spcAft>
              <a:buSzPts val="3400"/>
              <a:buChar char="▰"/>
            </a:pPr>
            <a:r>
              <a:rPr lang="en" sz="3400"/>
              <a:t>Price </a:t>
            </a:r>
            <a:endParaRPr sz="3400"/>
          </a:p>
          <a:p>
            <a:pPr indent="0" lvl="0" marL="0" rtl="0" algn="l">
              <a:spcBef>
                <a:spcPts val="600"/>
              </a:spcBef>
              <a:spcAft>
                <a:spcPts val="0"/>
              </a:spcAft>
              <a:buNone/>
            </a:pPr>
            <a:r>
              <a:t/>
            </a:r>
            <a:endParaRPr/>
          </a:p>
        </p:txBody>
      </p:sp>
      <p:pic>
        <p:nvPicPr>
          <p:cNvPr id="114" name="Google Shape;114;p20"/>
          <p:cNvPicPr preferRelativeResize="0"/>
          <p:nvPr/>
        </p:nvPicPr>
        <p:blipFill>
          <a:blip r:embed="rId3">
            <a:alphaModFix/>
          </a:blip>
          <a:stretch>
            <a:fillRect/>
          </a:stretch>
        </p:blipFill>
        <p:spPr>
          <a:xfrm>
            <a:off x="5102350" y="786025"/>
            <a:ext cx="2956225" cy="2789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inacor template">
  <a:themeElements>
    <a:clrScheme name="Custom 347">
      <a:dk1>
        <a:srgbClr val="000000"/>
      </a:dk1>
      <a:lt1>
        <a:srgbClr val="FFFFFF"/>
      </a:lt1>
      <a:dk2>
        <a:srgbClr val="9199AA"/>
      </a:dk2>
      <a:lt2>
        <a:srgbClr val="E4E7EC"/>
      </a:lt2>
      <a:accent1>
        <a:srgbClr val="002988"/>
      </a:accent1>
      <a:accent2>
        <a:srgbClr val="004CF8"/>
      </a:accent2>
      <a:accent3>
        <a:srgbClr val="7DFFB1"/>
      </a:accent3>
      <a:accent4>
        <a:srgbClr val="E0FF7D"/>
      </a:accent4>
      <a:accent5>
        <a:srgbClr val="FFF16B"/>
      </a:accent5>
      <a:accent6>
        <a:srgbClr val="FFFF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